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669088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1" autoAdjust="0"/>
    <p:restoredTop sz="94660"/>
  </p:normalViewPr>
  <p:slideViewPr>
    <p:cSldViewPr>
      <p:cViewPr varScale="1">
        <p:scale>
          <a:sx n="69" d="100"/>
          <a:sy n="69" d="100"/>
        </p:scale>
        <p:origin x="-5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EC66E3-7604-4B16-98A5-CF8D8978A81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79DD5F-5DA3-44A0-9559-041B5005345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D7DB4D-727F-4543-8929-F931D99B0B9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3144E-9B36-40DC-9B9D-1BD2FF718EF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9AB16-9DCE-44B7-AEC8-BA4DE21EFEE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875711-12AF-425F-B0E2-CE1D894E649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4AB013-B0DA-471C-BA51-64068EC6A69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D571B-BE6E-4AE8-A564-CBC9E21393F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CEC58F-D962-48AB-BD77-9A8696F240A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4D5494-DD83-4F58-A330-EA11DE87E21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F318A4-EF1F-44CE-A29B-D19120522F2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8D16C48-3257-4EA7-851E-7B380AB90F9F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107950" y="981075"/>
            <a:ext cx="4465638" cy="172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GB" sz="1400">
                <a:latin typeface="Calibri" pitchFamily="34" charset="0"/>
              </a:rPr>
              <a:t>TEACHER’S COMMENT</a:t>
            </a:r>
          </a:p>
          <a:p>
            <a:endParaRPr lang="en-GB" sz="1400">
              <a:latin typeface="Calibri" pitchFamily="34" charset="0"/>
            </a:endParaRPr>
          </a:p>
          <a:p>
            <a:endParaRPr lang="en-GB" sz="1400">
              <a:latin typeface="Calibri" pitchFamily="34" charset="0"/>
            </a:endParaRPr>
          </a:p>
          <a:p>
            <a:endParaRPr lang="en-GB" sz="1400">
              <a:latin typeface="Calibri" pitchFamily="34" charset="0"/>
            </a:endParaRPr>
          </a:p>
          <a:p>
            <a:endParaRPr lang="en-GB" sz="1400">
              <a:latin typeface="Calibri" pitchFamily="34" charset="0"/>
            </a:endParaRPr>
          </a:p>
          <a:p>
            <a:endParaRPr lang="en-GB" sz="1400">
              <a:latin typeface="Calibri" pitchFamily="34" charset="0"/>
            </a:endParaRPr>
          </a:p>
          <a:p>
            <a:r>
              <a:rPr lang="en-GB" sz="1400">
                <a:latin typeface="Calibri" pitchFamily="34" charset="0"/>
              </a:rPr>
              <a:t>Mark          /50          	                       GRADE  </a:t>
            </a:r>
          </a:p>
          <a:p>
            <a:r>
              <a:rPr lang="en-GB" sz="1400">
                <a:latin typeface="Calibri" pitchFamily="34" charset="0"/>
              </a:rPr>
              <a:t>SIGNED			DATE</a:t>
            </a:r>
          </a:p>
        </p:txBody>
      </p:sp>
      <p:graphicFrame>
        <p:nvGraphicFramePr>
          <p:cNvPr id="3254" name="Group 182"/>
          <p:cNvGraphicFramePr>
            <a:graphicFrameLocks noGrp="1"/>
          </p:cNvGraphicFramePr>
          <p:nvPr/>
        </p:nvGraphicFramePr>
        <p:xfrm>
          <a:off x="107950" y="4076700"/>
          <a:ext cx="8928100" cy="2740152"/>
        </p:xfrm>
        <a:graphic>
          <a:graphicData uri="http://schemas.openxmlformats.org/drawingml/2006/table">
            <a:tbl>
              <a:tblPr/>
              <a:tblGrid>
                <a:gridCol w="503238"/>
                <a:gridCol w="792162"/>
                <a:gridCol w="865188"/>
                <a:gridCol w="1798637"/>
                <a:gridCol w="1657350"/>
                <a:gridCol w="2232025"/>
                <a:gridCol w="1079500"/>
              </a:tblGrid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CONTEXTUAL KNOWLEDGE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DEPLOYMENT OF INFORMATION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KEY FEATURES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SOURCES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REPRESENTATION / INTERPRETATION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WELL WRITTEN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E-F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[1-12]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Little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Limited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Few, reasons, results or changes with few comparisons or links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information from source(s)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Surface features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Little or unfocused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D-E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[13-23]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reasons, results or changes Identified and described, some structure, conclusions unsupported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Face value detail from source(s)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Superficial with some 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Lacks 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B-C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[24-33]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Selected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Much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understanding of reasons, results, changes, some conclusions though not substantiated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Explicit use of sources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evaluation of at least two sources. Either representation or interpretation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A-B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[34-43]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Relevant and accurate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Generally well organised , much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Reasonable understanding of significant features, interrelationships - reasoned and supported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Range of sources used to support arguments and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Satisfactory understanding with inferences made of some differences and similarities shown with reasons for why the interpretations differ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A*-A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[44-50]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Range of relevant and accurate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Effectively supporting answer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Good range of key features, broad context of inter relationships well reasoned and supported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Effective and rigorous evaluation of broad range of sources in context used to support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High level of inference, purpose, audience, context, medium and access to info recognised (NOP)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Precision and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37" name="Text Box 65"/>
          <p:cNvSpPr txBox="1">
            <a:spLocks noChangeArrowheads="1"/>
          </p:cNvSpPr>
          <p:nvPr/>
        </p:nvSpPr>
        <p:spPr bwMode="auto">
          <a:xfrm>
            <a:off x="107950" y="131763"/>
            <a:ext cx="8856663" cy="7386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400" b="1" u="sng" dirty="0">
                <a:latin typeface="Calibri" pitchFamily="34" charset="0"/>
              </a:rPr>
              <a:t>THE HIGHFIELD SCHOOL</a:t>
            </a:r>
            <a:r>
              <a:rPr lang="en-GB" sz="1400" b="1" dirty="0">
                <a:latin typeface="Calibri" pitchFamily="34" charset="0"/>
              </a:rPr>
              <a:t>		</a:t>
            </a:r>
            <a:r>
              <a:rPr lang="en-GB" sz="1400" b="1" u="sng" dirty="0">
                <a:latin typeface="Calibri" pitchFamily="34" charset="0"/>
              </a:rPr>
              <a:t>GCSE MODERN WORLD HISTORY – CONTROLLED ASSESSMENT</a:t>
            </a:r>
          </a:p>
          <a:p>
            <a:pPr algn="ctr"/>
            <a:r>
              <a:rPr lang="en-GB" sz="1400" b="1" dirty="0" smtClean="0"/>
              <a:t>Why was there unresolved hostility between the USA and the USSR during the period </a:t>
            </a:r>
            <a:r>
              <a:rPr lang="en-GB" sz="1400" b="1" smtClean="0"/>
              <a:t>1945-1965</a:t>
            </a:r>
            <a:r>
              <a:rPr lang="en-GB" sz="1400" b="1" smtClean="0"/>
              <a:t>?</a:t>
            </a:r>
            <a:endParaRPr lang="en-GB" sz="1400" dirty="0" smtClean="0">
              <a:latin typeface="Calibri" pitchFamily="34" charset="0"/>
            </a:endParaRPr>
          </a:p>
          <a:p>
            <a:pPr algn="ctr"/>
            <a:r>
              <a:rPr lang="en-GB" sz="1400" dirty="0" smtClean="0">
                <a:latin typeface="Calibri" pitchFamily="34" charset="0"/>
              </a:rPr>
              <a:t>NAME</a:t>
            </a:r>
            <a:r>
              <a:rPr lang="en-GB" sz="1400" dirty="0">
                <a:latin typeface="Calibri" pitchFamily="34" charset="0"/>
              </a:rPr>
              <a:t>:				CANDIDATE NUMBER:		           CENTRE NUMBER: 17417</a:t>
            </a:r>
          </a:p>
        </p:txBody>
      </p:sp>
      <p:grpSp>
        <p:nvGrpSpPr>
          <p:cNvPr id="3138" name="Group 66"/>
          <p:cNvGrpSpPr>
            <a:grpSpLocks/>
          </p:cNvGrpSpPr>
          <p:nvPr/>
        </p:nvGrpSpPr>
        <p:grpSpPr bwMode="auto">
          <a:xfrm>
            <a:off x="5580063" y="1558925"/>
            <a:ext cx="2520950" cy="2159000"/>
            <a:chOff x="3379" y="709"/>
            <a:chExt cx="1950" cy="1632"/>
          </a:xfrm>
        </p:grpSpPr>
        <p:sp>
          <p:nvSpPr>
            <p:cNvPr id="3139" name="AutoShape 67"/>
            <p:cNvSpPr>
              <a:spLocks noChangeArrowheads="1"/>
            </p:cNvSpPr>
            <p:nvPr/>
          </p:nvSpPr>
          <p:spPr bwMode="auto">
            <a:xfrm>
              <a:off x="3379" y="709"/>
              <a:ext cx="1950" cy="1632"/>
            </a:xfrm>
            <a:prstGeom prst="hexagon">
              <a:avLst>
                <a:gd name="adj" fmla="val 29871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0" name="AutoShape 68"/>
            <p:cNvSpPr>
              <a:spLocks noChangeArrowheads="1"/>
            </p:cNvSpPr>
            <p:nvPr/>
          </p:nvSpPr>
          <p:spPr bwMode="auto">
            <a:xfrm>
              <a:off x="3570" y="861"/>
              <a:ext cx="1568" cy="1328"/>
            </a:xfrm>
            <a:prstGeom prst="hexagon">
              <a:avLst>
                <a:gd name="adj" fmla="val 29518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1" name="Line 69"/>
            <p:cNvSpPr>
              <a:spLocks noChangeShapeType="1"/>
            </p:cNvSpPr>
            <p:nvPr/>
          </p:nvSpPr>
          <p:spPr bwMode="auto">
            <a:xfrm flipV="1">
              <a:off x="3876" y="709"/>
              <a:ext cx="956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2" name="Line 70"/>
            <p:cNvSpPr>
              <a:spLocks noChangeShapeType="1"/>
            </p:cNvSpPr>
            <p:nvPr/>
          </p:nvSpPr>
          <p:spPr bwMode="auto">
            <a:xfrm flipH="1" flipV="1">
              <a:off x="3876" y="709"/>
              <a:ext cx="956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3" name="Line 71"/>
            <p:cNvSpPr>
              <a:spLocks noChangeShapeType="1"/>
            </p:cNvSpPr>
            <p:nvPr/>
          </p:nvSpPr>
          <p:spPr bwMode="auto">
            <a:xfrm>
              <a:off x="3379" y="1525"/>
              <a:ext cx="19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4" name="AutoShape 72"/>
            <p:cNvSpPr>
              <a:spLocks noChangeArrowheads="1"/>
            </p:cNvSpPr>
            <p:nvPr/>
          </p:nvSpPr>
          <p:spPr bwMode="auto">
            <a:xfrm>
              <a:off x="3761" y="1051"/>
              <a:ext cx="1185" cy="949"/>
            </a:xfrm>
            <a:prstGeom prst="hexagon">
              <a:avLst>
                <a:gd name="adj" fmla="val 31217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5" name="AutoShape 73"/>
            <p:cNvSpPr>
              <a:spLocks noChangeArrowheads="1"/>
            </p:cNvSpPr>
            <p:nvPr/>
          </p:nvSpPr>
          <p:spPr bwMode="auto">
            <a:xfrm>
              <a:off x="3952" y="1203"/>
              <a:ext cx="803" cy="644"/>
            </a:xfrm>
            <a:prstGeom prst="hexagon">
              <a:avLst>
                <a:gd name="adj" fmla="val 31172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6" name="AutoShape 74"/>
            <p:cNvSpPr>
              <a:spLocks noChangeArrowheads="1"/>
            </p:cNvSpPr>
            <p:nvPr/>
          </p:nvSpPr>
          <p:spPr bwMode="auto">
            <a:xfrm>
              <a:off x="4144" y="1355"/>
              <a:ext cx="420" cy="341"/>
            </a:xfrm>
            <a:prstGeom prst="hexagon">
              <a:avLst>
                <a:gd name="adj" fmla="val 30792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3147" name="WordArt 75"/>
          <p:cNvSpPr>
            <a:spLocks noChangeArrowheads="1" noChangeShapeType="1" noTextEdit="1"/>
          </p:cNvSpPr>
          <p:nvPr/>
        </p:nvSpPr>
        <p:spPr bwMode="auto">
          <a:xfrm>
            <a:off x="6300788" y="1125538"/>
            <a:ext cx="1079500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Contextual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Knowledge</a:t>
            </a:r>
          </a:p>
        </p:txBody>
      </p:sp>
      <p:sp>
        <p:nvSpPr>
          <p:cNvPr id="3148" name="WordArt 76"/>
          <p:cNvSpPr>
            <a:spLocks noChangeArrowheads="1" noChangeShapeType="1" noTextEdit="1"/>
          </p:cNvSpPr>
          <p:nvPr/>
        </p:nvSpPr>
        <p:spPr bwMode="auto">
          <a:xfrm rot="3564402">
            <a:off x="7489031" y="1737519"/>
            <a:ext cx="1008063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Deployment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 of information</a:t>
            </a:r>
          </a:p>
        </p:txBody>
      </p:sp>
      <p:sp>
        <p:nvSpPr>
          <p:cNvPr id="3149" name="WordArt 77"/>
          <p:cNvSpPr>
            <a:spLocks noChangeArrowheads="1" noChangeShapeType="1" noTextEdit="1"/>
          </p:cNvSpPr>
          <p:nvPr/>
        </p:nvSpPr>
        <p:spPr bwMode="auto">
          <a:xfrm rot="-3546069">
            <a:off x="7454106" y="3142457"/>
            <a:ext cx="935037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Key Features</a:t>
            </a:r>
          </a:p>
        </p:txBody>
      </p:sp>
      <p:sp>
        <p:nvSpPr>
          <p:cNvPr id="3150" name="WordArt 78"/>
          <p:cNvSpPr>
            <a:spLocks noChangeArrowheads="1" noChangeShapeType="1" noTextEdit="1"/>
          </p:cNvSpPr>
          <p:nvPr/>
        </p:nvSpPr>
        <p:spPr bwMode="auto">
          <a:xfrm>
            <a:off x="6443663" y="3789363"/>
            <a:ext cx="790575" cy="144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Sources</a:t>
            </a:r>
          </a:p>
        </p:txBody>
      </p:sp>
      <p:sp>
        <p:nvSpPr>
          <p:cNvPr id="3151" name="WordArt 79"/>
          <p:cNvSpPr>
            <a:spLocks noChangeArrowheads="1" noChangeShapeType="1" noTextEdit="1"/>
          </p:cNvSpPr>
          <p:nvPr/>
        </p:nvSpPr>
        <p:spPr bwMode="auto">
          <a:xfrm rot="3564402">
            <a:off x="5112544" y="3104356"/>
            <a:ext cx="1079500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Representation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Interpretation</a:t>
            </a:r>
          </a:p>
        </p:txBody>
      </p:sp>
      <p:sp>
        <p:nvSpPr>
          <p:cNvPr id="3152" name="WordArt 80"/>
          <p:cNvSpPr>
            <a:spLocks noChangeArrowheads="1" noChangeShapeType="1" noTextEdit="1"/>
          </p:cNvSpPr>
          <p:nvPr/>
        </p:nvSpPr>
        <p:spPr bwMode="auto">
          <a:xfrm rot="-3545337">
            <a:off x="5332413" y="1751012"/>
            <a:ext cx="704850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Well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Written</a:t>
            </a:r>
          </a:p>
        </p:txBody>
      </p:sp>
      <p:sp>
        <p:nvSpPr>
          <p:cNvPr id="3186" name="Rectangle 114"/>
          <p:cNvSpPr>
            <a:spLocks noChangeArrowheads="1"/>
          </p:cNvSpPr>
          <p:nvPr/>
        </p:nvSpPr>
        <p:spPr bwMode="auto">
          <a:xfrm>
            <a:off x="106363" y="2779713"/>
            <a:ext cx="4465637" cy="1225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 sz="1400">
              <a:latin typeface="Calibri" pitchFamily="34" charset="0"/>
            </a:endParaRPr>
          </a:p>
          <a:p>
            <a:r>
              <a:rPr lang="en-GB" sz="1400">
                <a:latin typeface="Calibri" pitchFamily="34" charset="0"/>
              </a:rPr>
              <a:t>INTERNAL MODERATION</a:t>
            </a:r>
          </a:p>
          <a:p>
            <a:endParaRPr lang="en-GB" sz="1400">
              <a:latin typeface="Calibri" pitchFamily="34" charset="0"/>
            </a:endParaRPr>
          </a:p>
          <a:p>
            <a:endParaRPr lang="en-GB" sz="1400">
              <a:latin typeface="Calibri" pitchFamily="34" charset="0"/>
            </a:endParaRPr>
          </a:p>
          <a:p>
            <a:endParaRPr lang="en-GB" sz="1400">
              <a:latin typeface="Calibri" pitchFamily="34" charset="0"/>
            </a:endParaRPr>
          </a:p>
          <a:p>
            <a:endParaRPr lang="en-GB" sz="1400">
              <a:latin typeface="Calibri" pitchFamily="34" charset="0"/>
            </a:endParaRPr>
          </a:p>
          <a:p>
            <a:r>
              <a:rPr lang="en-GB" sz="1400">
                <a:latin typeface="Calibri" pitchFamily="34" charset="0"/>
              </a:rPr>
              <a:t>SIGNED			DATE</a:t>
            </a:r>
          </a:p>
          <a:p>
            <a:endParaRPr lang="en-GB" sz="1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107950" y="981074"/>
            <a:ext cx="4465638" cy="287997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GB" sz="1400" dirty="0">
                <a:latin typeface="Calibri" pitchFamily="34" charset="0"/>
              </a:rPr>
              <a:t>TEACHER’S COMMENT</a:t>
            </a:r>
          </a:p>
          <a:p>
            <a:endParaRPr lang="en-GB" sz="1400" dirty="0">
              <a:latin typeface="Calibri" pitchFamily="34" charset="0"/>
            </a:endParaRPr>
          </a:p>
          <a:p>
            <a:endParaRPr lang="en-GB" sz="1400" dirty="0">
              <a:latin typeface="Calibri" pitchFamily="34" charset="0"/>
            </a:endParaRPr>
          </a:p>
          <a:p>
            <a:endParaRPr lang="en-GB" sz="1400" dirty="0" smtClean="0">
              <a:latin typeface="Calibri" pitchFamily="34" charset="0"/>
            </a:endParaRPr>
          </a:p>
          <a:p>
            <a:endParaRPr lang="en-GB" sz="1400" dirty="0" smtClean="0">
              <a:latin typeface="Calibri" pitchFamily="34" charset="0"/>
            </a:endParaRPr>
          </a:p>
          <a:p>
            <a:endParaRPr lang="en-GB" sz="1400" dirty="0" smtClean="0">
              <a:latin typeface="Calibri" pitchFamily="34" charset="0"/>
            </a:endParaRPr>
          </a:p>
          <a:p>
            <a:endParaRPr lang="en-GB" sz="1400" dirty="0" smtClean="0">
              <a:latin typeface="Calibri" pitchFamily="34" charset="0"/>
            </a:endParaRPr>
          </a:p>
          <a:p>
            <a:endParaRPr lang="en-GB" sz="1400" dirty="0">
              <a:latin typeface="Calibri" pitchFamily="34" charset="0"/>
            </a:endParaRPr>
          </a:p>
          <a:p>
            <a:endParaRPr lang="en-GB" sz="1400" dirty="0">
              <a:latin typeface="Calibri" pitchFamily="34" charset="0"/>
            </a:endParaRPr>
          </a:p>
          <a:p>
            <a:endParaRPr lang="en-GB" sz="1400" dirty="0">
              <a:latin typeface="Calibri" pitchFamily="34" charset="0"/>
            </a:endParaRPr>
          </a:p>
          <a:p>
            <a:r>
              <a:rPr lang="en-GB" sz="1400" dirty="0" smtClean="0">
                <a:latin typeface="Calibri" pitchFamily="34" charset="0"/>
              </a:rPr>
              <a:t>Average Band        </a:t>
            </a:r>
            <a:r>
              <a:rPr lang="en-GB" sz="1400" dirty="0">
                <a:latin typeface="Calibri" pitchFamily="34" charset="0"/>
              </a:rPr>
              <a:t>	                       GRADE  </a:t>
            </a:r>
          </a:p>
          <a:p>
            <a:r>
              <a:rPr lang="en-GB" sz="1400" dirty="0">
                <a:latin typeface="Calibri" pitchFamily="34" charset="0"/>
              </a:rPr>
              <a:t>SIGNED			DATE</a:t>
            </a:r>
          </a:p>
        </p:txBody>
      </p:sp>
      <p:graphicFrame>
        <p:nvGraphicFramePr>
          <p:cNvPr id="3254" name="Group 182"/>
          <p:cNvGraphicFramePr>
            <a:graphicFrameLocks noGrp="1"/>
          </p:cNvGraphicFramePr>
          <p:nvPr/>
        </p:nvGraphicFramePr>
        <p:xfrm>
          <a:off x="107950" y="4076700"/>
          <a:ext cx="8928100" cy="2621280"/>
        </p:xfrm>
        <a:graphic>
          <a:graphicData uri="http://schemas.openxmlformats.org/drawingml/2006/table">
            <a:tbl>
              <a:tblPr/>
              <a:tblGrid>
                <a:gridCol w="503238"/>
                <a:gridCol w="792162"/>
                <a:gridCol w="865188"/>
                <a:gridCol w="1798637"/>
                <a:gridCol w="1657350"/>
                <a:gridCol w="2232025"/>
                <a:gridCol w="1079500"/>
              </a:tblGrid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CONTEXTUAL KNOWLEDGE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DEPLOYMENT OF INFORMATION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KEY FEATURES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SOURCES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REPRESENTATION / INTERPRETATION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WELL WRITTEN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E-F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Little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Limited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Few, reasons, results or changes with few comparisons or links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information from source(s)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Surface features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Little or unfocused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D-E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reasons, results or changes Identified and described, some structure, conclusions unsupported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Face value detail from source(s)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Superficial with some 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Lacks 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B-C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Selected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Much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understanding of reasons, results, changes, some conclusions though not substantiated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Explicit use of sources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evaluation of at least two sources. Either representation or interpretation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A-B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Relevant and accurate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Generally well organised , much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Reasonable understanding of significant features, interrelationships - reasoned and supported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Range of sources used to support arguments and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Satisfactory understanding with inferences made of some differences and similarities shown with reasons for why the interpretations differ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A*-A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Range of relevant and accurate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Effectively supporting answer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Good range of key features, broad context of inter relationships well reasoned and supported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Effective and rigorous evaluation of broad range of sources in context used to support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High level of inference, purpose, audience, context, medium and access to info recognised (NOP)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Precision and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37" name="Text Box 65"/>
          <p:cNvSpPr txBox="1">
            <a:spLocks noChangeArrowheads="1"/>
          </p:cNvSpPr>
          <p:nvPr/>
        </p:nvSpPr>
        <p:spPr bwMode="auto">
          <a:xfrm>
            <a:off x="107950" y="131763"/>
            <a:ext cx="8856663" cy="7386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400" b="1" u="sng" dirty="0">
                <a:latin typeface="Calibri" pitchFamily="34" charset="0"/>
              </a:rPr>
              <a:t>THE HIGHFIELD SCHOOL</a:t>
            </a:r>
            <a:r>
              <a:rPr lang="en-GB" sz="1400" b="1" dirty="0">
                <a:latin typeface="Calibri" pitchFamily="34" charset="0"/>
              </a:rPr>
              <a:t>		</a:t>
            </a:r>
            <a:r>
              <a:rPr lang="en-GB" sz="1400" b="1" u="sng" dirty="0">
                <a:latin typeface="Calibri" pitchFamily="34" charset="0"/>
              </a:rPr>
              <a:t>GCSE MODERN WORLD HISTORY – CONTROLLED ASSESSMENT</a:t>
            </a:r>
          </a:p>
          <a:p>
            <a:pPr lvl="0" algn="ctr"/>
            <a:r>
              <a:rPr lang="en-GB" sz="1400" i="1" dirty="0" smtClean="0">
                <a:latin typeface="Calibri" pitchFamily="34" charset="0"/>
              </a:rPr>
              <a:t>Why were the Germans defeated in WW2 between 1941 and 1945?</a:t>
            </a:r>
          </a:p>
          <a:p>
            <a:pPr algn="ctr"/>
            <a:r>
              <a:rPr lang="en-GB" sz="1400" dirty="0" smtClean="0">
                <a:latin typeface="Calibri" pitchFamily="34" charset="0"/>
              </a:rPr>
              <a:t>NAME</a:t>
            </a:r>
            <a:r>
              <a:rPr lang="en-GB" sz="1400" dirty="0">
                <a:latin typeface="Calibri" pitchFamily="34" charset="0"/>
              </a:rPr>
              <a:t>:				CANDIDATE NUMBER:		           CENTRE NUMBER: 17417</a:t>
            </a:r>
          </a:p>
        </p:txBody>
      </p:sp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5580063" y="1558925"/>
            <a:ext cx="2520950" cy="2159000"/>
            <a:chOff x="3379" y="709"/>
            <a:chExt cx="1950" cy="1632"/>
          </a:xfrm>
        </p:grpSpPr>
        <p:sp>
          <p:nvSpPr>
            <p:cNvPr id="3139" name="AutoShape 67"/>
            <p:cNvSpPr>
              <a:spLocks noChangeArrowheads="1"/>
            </p:cNvSpPr>
            <p:nvPr/>
          </p:nvSpPr>
          <p:spPr bwMode="auto">
            <a:xfrm>
              <a:off x="3379" y="709"/>
              <a:ext cx="1950" cy="1632"/>
            </a:xfrm>
            <a:prstGeom prst="hexagon">
              <a:avLst>
                <a:gd name="adj" fmla="val 29871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0" name="AutoShape 68"/>
            <p:cNvSpPr>
              <a:spLocks noChangeArrowheads="1"/>
            </p:cNvSpPr>
            <p:nvPr/>
          </p:nvSpPr>
          <p:spPr bwMode="auto">
            <a:xfrm>
              <a:off x="3570" y="861"/>
              <a:ext cx="1568" cy="1328"/>
            </a:xfrm>
            <a:prstGeom prst="hexagon">
              <a:avLst>
                <a:gd name="adj" fmla="val 29518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1" name="Line 69"/>
            <p:cNvSpPr>
              <a:spLocks noChangeShapeType="1"/>
            </p:cNvSpPr>
            <p:nvPr/>
          </p:nvSpPr>
          <p:spPr bwMode="auto">
            <a:xfrm flipV="1">
              <a:off x="3876" y="709"/>
              <a:ext cx="956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2" name="Line 70"/>
            <p:cNvSpPr>
              <a:spLocks noChangeShapeType="1"/>
            </p:cNvSpPr>
            <p:nvPr/>
          </p:nvSpPr>
          <p:spPr bwMode="auto">
            <a:xfrm flipH="1" flipV="1">
              <a:off x="3876" y="709"/>
              <a:ext cx="956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3" name="Line 71"/>
            <p:cNvSpPr>
              <a:spLocks noChangeShapeType="1"/>
            </p:cNvSpPr>
            <p:nvPr/>
          </p:nvSpPr>
          <p:spPr bwMode="auto">
            <a:xfrm>
              <a:off x="3379" y="1525"/>
              <a:ext cx="19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4" name="AutoShape 72"/>
            <p:cNvSpPr>
              <a:spLocks noChangeArrowheads="1"/>
            </p:cNvSpPr>
            <p:nvPr/>
          </p:nvSpPr>
          <p:spPr bwMode="auto">
            <a:xfrm>
              <a:off x="3761" y="1051"/>
              <a:ext cx="1185" cy="949"/>
            </a:xfrm>
            <a:prstGeom prst="hexagon">
              <a:avLst>
                <a:gd name="adj" fmla="val 31217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5" name="AutoShape 73"/>
            <p:cNvSpPr>
              <a:spLocks noChangeArrowheads="1"/>
            </p:cNvSpPr>
            <p:nvPr/>
          </p:nvSpPr>
          <p:spPr bwMode="auto">
            <a:xfrm>
              <a:off x="3952" y="1203"/>
              <a:ext cx="803" cy="644"/>
            </a:xfrm>
            <a:prstGeom prst="hexagon">
              <a:avLst>
                <a:gd name="adj" fmla="val 31172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6" name="AutoShape 74"/>
            <p:cNvSpPr>
              <a:spLocks noChangeArrowheads="1"/>
            </p:cNvSpPr>
            <p:nvPr/>
          </p:nvSpPr>
          <p:spPr bwMode="auto">
            <a:xfrm>
              <a:off x="4144" y="1355"/>
              <a:ext cx="420" cy="341"/>
            </a:xfrm>
            <a:prstGeom prst="hexagon">
              <a:avLst>
                <a:gd name="adj" fmla="val 30792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3147" name="WordArt 75"/>
          <p:cNvSpPr>
            <a:spLocks noChangeArrowheads="1" noChangeShapeType="1" noTextEdit="1"/>
          </p:cNvSpPr>
          <p:nvPr/>
        </p:nvSpPr>
        <p:spPr bwMode="auto">
          <a:xfrm>
            <a:off x="6300788" y="1125538"/>
            <a:ext cx="1079500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Contextual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Knowledge</a:t>
            </a:r>
          </a:p>
        </p:txBody>
      </p:sp>
      <p:sp>
        <p:nvSpPr>
          <p:cNvPr id="3148" name="WordArt 76"/>
          <p:cNvSpPr>
            <a:spLocks noChangeArrowheads="1" noChangeShapeType="1" noTextEdit="1"/>
          </p:cNvSpPr>
          <p:nvPr/>
        </p:nvSpPr>
        <p:spPr bwMode="auto">
          <a:xfrm rot="3564402">
            <a:off x="7489031" y="1737519"/>
            <a:ext cx="1008063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Deployment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 of information</a:t>
            </a:r>
          </a:p>
        </p:txBody>
      </p:sp>
      <p:sp>
        <p:nvSpPr>
          <p:cNvPr id="3149" name="WordArt 77"/>
          <p:cNvSpPr>
            <a:spLocks noChangeArrowheads="1" noChangeShapeType="1" noTextEdit="1"/>
          </p:cNvSpPr>
          <p:nvPr/>
        </p:nvSpPr>
        <p:spPr bwMode="auto">
          <a:xfrm rot="-3546069">
            <a:off x="7454106" y="3142457"/>
            <a:ext cx="935037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Key Features</a:t>
            </a:r>
          </a:p>
        </p:txBody>
      </p:sp>
      <p:sp>
        <p:nvSpPr>
          <p:cNvPr id="3150" name="WordArt 78"/>
          <p:cNvSpPr>
            <a:spLocks noChangeArrowheads="1" noChangeShapeType="1" noTextEdit="1"/>
          </p:cNvSpPr>
          <p:nvPr/>
        </p:nvSpPr>
        <p:spPr bwMode="auto">
          <a:xfrm>
            <a:off x="6443663" y="3789363"/>
            <a:ext cx="790575" cy="144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Sources</a:t>
            </a:r>
          </a:p>
        </p:txBody>
      </p:sp>
      <p:sp>
        <p:nvSpPr>
          <p:cNvPr id="3151" name="WordArt 79"/>
          <p:cNvSpPr>
            <a:spLocks noChangeArrowheads="1" noChangeShapeType="1" noTextEdit="1"/>
          </p:cNvSpPr>
          <p:nvPr/>
        </p:nvSpPr>
        <p:spPr bwMode="auto">
          <a:xfrm rot="3564402">
            <a:off x="5112544" y="3104356"/>
            <a:ext cx="1079500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Representation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Interpretation</a:t>
            </a:r>
          </a:p>
        </p:txBody>
      </p:sp>
      <p:sp>
        <p:nvSpPr>
          <p:cNvPr id="3152" name="WordArt 80"/>
          <p:cNvSpPr>
            <a:spLocks noChangeArrowheads="1" noChangeShapeType="1" noTextEdit="1"/>
          </p:cNvSpPr>
          <p:nvPr/>
        </p:nvSpPr>
        <p:spPr bwMode="auto">
          <a:xfrm rot="-3545337">
            <a:off x="5332413" y="1751012"/>
            <a:ext cx="704850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Well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Written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107950" y="981074"/>
            <a:ext cx="4465638" cy="287997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GB" sz="1400" dirty="0">
                <a:latin typeface="Calibri" pitchFamily="34" charset="0"/>
              </a:rPr>
              <a:t>TEACHER’S COMMENT</a:t>
            </a:r>
          </a:p>
          <a:p>
            <a:endParaRPr lang="en-GB" sz="1400" dirty="0">
              <a:latin typeface="Calibri" pitchFamily="34" charset="0"/>
            </a:endParaRPr>
          </a:p>
          <a:p>
            <a:endParaRPr lang="en-GB" sz="1400" dirty="0">
              <a:latin typeface="Calibri" pitchFamily="34" charset="0"/>
            </a:endParaRPr>
          </a:p>
          <a:p>
            <a:endParaRPr lang="en-GB" sz="1400" dirty="0" smtClean="0">
              <a:latin typeface="Calibri" pitchFamily="34" charset="0"/>
            </a:endParaRPr>
          </a:p>
          <a:p>
            <a:endParaRPr lang="en-GB" sz="1400" dirty="0" smtClean="0">
              <a:latin typeface="Calibri" pitchFamily="34" charset="0"/>
            </a:endParaRPr>
          </a:p>
          <a:p>
            <a:endParaRPr lang="en-GB" sz="1400" dirty="0" smtClean="0">
              <a:latin typeface="Calibri" pitchFamily="34" charset="0"/>
            </a:endParaRPr>
          </a:p>
          <a:p>
            <a:endParaRPr lang="en-GB" sz="1400" dirty="0" smtClean="0">
              <a:latin typeface="Calibri" pitchFamily="34" charset="0"/>
            </a:endParaRPr>
          </a:p>
          <a:p>
            <a:endParaRPr lang="en-GB" sz="1400" dirty="0">
              <a:latin typeface="Calibri" pitchFamily="34" charset="0"/>
            </a:endParaRPr>
          </a:p>
          <a:p>
            <a:endParaRPr lang="en-GB" sz="1400" dirty="0">
              <a:latin typeface="Calibri" pitchFamily="34" charset="0"/>
            </a:endParaRPr>
          </a:p>
          <a:p>
            <a:endParaRPr lang="en-GB" sz="1400" dirty="0">
              <a:latin typeface="Calibri" pitchFamily="34" charset="0"/>
            </a:endParaRPr>
          </a:p>
          <a:p>
            <a:r>
              <a:rPr lang="en-GB" sz="1400" dirty="0" smtClean="0">
                <a:latin typeface="Calibri" pitchFamily="34" charset="0"/>
              </a:rPr>
              <a:t>Average Band        </a:t>
            </a:r>
            <a:r>
              <a:rPr lang="en-GB" sz="1400" dirty="0">
                <a:latin typeface="Calibri" pitchFamily="34" charset="0"/>
              </a:rPr>
              <a:t>	                       GRADE  </a:t>
            </a:r>
          </a:p>
          <a:p>
            <a:r>
              <a:rPr lang="en-GB" sz="1400" dirty="0">
                <a:latin typeface="Calibri" pitchFamily="34" charset="0"/>
              </a:rPr>
              <a:t>SIGNED			DATE</a:t>
            </a:r>
          </a:p>
        </p:txBody>
      </p:sp>
      <p:graphicFrame>
        <p:nvGraphicFramePr>
          <p:cNvPr id="3254" name="Group 182"/>
          <p:cNvGraphicFramePr>
            <a:graphicFrameLocks noGrp="1"/>
          </p:cNvGraphicFramePr>
          <p:nvPr/>
        </p:nvGraphicFramePr>
        <p:xfrm>
          <a:off x="107950" y="4076700"/>
          <a:ext cx="8928100" cy="2621280"/>
        </p:xfrm>
        <a:graphic>
          <a:graphicData uri="http://schemas.openxmlformats.org/drawingml/2006/table">
            <a:tbl>
              <a:tblPr/>
              <a:tblGrid>
                <a:gridCol w="503238"/>
                <a:gridCol w="792162"/>
                <a:gridCol w="865188"/>
                <a:gridCol w="1798637"/>
                <a:gridCol w="1657350"/>
                <a:gridCol w="2232025"/>
                <a:gridCol w="1079500"/>
              </a:tblGrid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CONTEXTUAL KNOWLEDGE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DEPLOYMENT OF INFORMATION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KEY FEATURES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SOURCES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REPRESENTATION / INTERPRETATION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WELL WRITTEN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E-F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Little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Limited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Few, reasons, results or changes with few comparisons or links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information from source(s)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Surface features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Little or unfocused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D-E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reasons, results or changes Identified and described, some structure, conclusions unsupported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Face value detail from source(s)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Superficial with some 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Lacks 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B-C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Selected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Much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understanding of reasons, results, changes, some conclusions though not substantiated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Explicit use of sources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evaluation of at least two sources. Either representation or interpretation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A-B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Relevant and accurate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Generally well organised , much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Reasonable understanding of significant features, interrelationships - reasoned and supported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Range of sources used to support arguments and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Satisfactory understanding with inferences made of some differences and similarities shown with reasons for why the interpretations differ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A*-A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Range of relevant and accurate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Effectively supporting answer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Good range of key features, broad context of inter relationships well reasoned and supported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Effective and rigorous evaluation of broad range of sources in context used to support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High level of inference, purpose, audience, context, medium and access to info recognised (NOP)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Precision and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37" name="Text Box 65"/>
          <p:cNvSpPr txBox="1">
            <a:spLocks noChangeArrowheads="1"/>
          </p:cNvSpPr>
          <p:nvPr/>
        </p:nvSpPr>
        <p:spPr bwMode="auto">
          <a:xfrm>
            <a:off x="107950" y="131763"/>
            <a:ext cx="8856663" cy="7386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400" b="1" u="sng" dirty="0">
                <a:latin typeface="Calibri" pitchFamily="34" charset="0"/>
              </a:rPr>
              <a:t>THE HIGHFIELD SCHOOL</a:t>
            </a:r>
            <a:r>
              <a:rPr lang="en-GB" sz="1400" b="1" dirty="0">
                <a:latin typeface="Calibri" pitchFamily="34" charset="0"/>
              </a:rPr>
              <a:t>		</a:t>
            </a:r>
            <a:r>
              <a:rPr lang="en-GB" sz="1400" b="1" u="sng" dirty="0">
                <a:latin typeface="Calibri" pitchFamily="34" charset="0"/>
              </a:rPr>
              <a:t>GCSE MODERN WORLD HISTORY – CONTROLLED ASSESSMENT</a:t>
            </a:r>
          </a:p>
          <a:p>
            <a:pPr lvl="0" algn="ctr"/>
            <a:r>
              <a:rPr lang="en-GB" sz="1400" i="1" dirty="0" smtClean="0">
                <a:latin typeface="Calibri" pitchFamily="34" charset="0"/>
              </a:rPr>
              <a:t>How important was Stalin in worsening relations between 1945 and 1953?</a:t>
            </a:r>
          </a:p>
          <a:p>
            <a:pPr algn="ctr"/>
            <a:r>
              <a:rPr lang="en-GB" sz="1400" dirty="0" smtClean="0">
                <a:latin typeface="Calibri" pitchFamily="34" charset="0"/>
              </a:rPr>
              <a:t>NAME</a:t>
            </a:r>
            <a:r>
              <a:rPr lang="en-GB" sz="1400" dirty="0">
                <a:latin typeface="Calibri" pitchFamily="34" charset="0"/>
              </a:rPr>
              <a:t>:				CANDIDATE NUMBER:		           CENTRE NUMBER: 17417</a:t>
            </a:r>
          </a:p>
        </p:txBody>
      </p:sp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5580063" y="1558925"/>
            <a:ext cx="2520950" cy="2159000"/>
            <a:chOff x="3379" y="709"/>
            <a:chExt cx="1950" cy="1632"/>
          </a:xfrm>
        </p:grpSpPr>
        <p:sp>
          <p:nvSpPr>
            <p:cNvPr id="3139" name="AutoShape 67"/>
            <p:cNvSpPr>
              <a:spLocks noChangeArrowheads="1"/>
            </p:cNvSpPr>
            <p:nvPr/>
          </p:nvSpPr>
          <p:spPr bwMode="auto">
            <a:xfrm>
              <a:off x="3379" y="709"/>
              <a:ext cx="1950" cy="1632"/>
            </a:xfrm>
            <a:prstGeom prst="hexagon">
              <a:avLst>
                <a:gd name="adj" fmla="val 29871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0" name="AutoShape 68"/>
            <p:cNvSpPr>
              <a:spLocks noChangeArrowheads="1"/>
            </p:cNvSpPr>
            <p:nvPr/>
          </p:nvSpPr>
          <p:spPr bwMode="auto">
            <a:xfrm>
              <a:off x="3570" y="861"/>
              <a:ext cx="1568" cy="1328"/>
            </a:xfrm>
            <a:prstGeom prst="hexagon">
              <a:avLst>
                <a:gd name="adj" fmla="val 29518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1" name="Line 69"/>
            <p:cNvSpPr>
              <a:spLocks noChangeShapeType="1"/>
            </p:cNvSpPr>
            <p:nvPr/>
          </p:nvSpPr>
          <p:spPr bwMode="auto">
            <a:xfrm flipV="1">
              <a:off x="3876" y="709"/>
              <a:ext cx="956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2" name="Line 70"/>
            <p:cNvSpPr>
              <a:spLocks noChangeShapeType="1"/>
            </p:cNvSpPr>
            <p:nvPr/>
          </p:nvSpPr>
          <p:spPr bwMode="auto">
            <a:xfrm flipH="1" flipV="1">
              <a:off x="3876" y="709"/>
              <a:ext cx="956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3" name="Line 71"/>
            <p:cNvSpPr>
              <a:spLocks noChangeShapeType="1"/>
            </p:cNvSpPr>
            <p:nvPr/>
          </p:nvSpPr>
          <p:spPr bwMode="auto">
            <a:xfrm>
              <a:off x="3379" y="1525"/>
              <a:ext cx="19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4" name="AutoShape 72"/>
            <p:cNvSpPr>
              <a:spLocks noChangeArrowheads="1"/>
            </p:cNvSpPr>
            <p:nvPr/>
          </p:nvSpPr>
          <p:spPr bwMode="auto">
            <a:xfrm>
              <a:off x="3761" y="1051"/>
              <a:ext cx="1185" cy="949"/>
            </a:xfrm>
            <a:prstGeom prst="hexagon">
              <a:avLst>
                <a:gd name="adj" fmla="val 31217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5" name="AutoShape 73"/>
            <p:cNvSpPr>
              <a:spLocks noChangeArrowheads="1"/>
            </p:cNvSpPr>
            <p:nvPr/>
          </p:nvSpPr>
          <p:spPr bwMode="auto">
            <a:xfrm>
              <a:off x="3952" y="1203"/>
              <a:ext cx="803" cy="644"/>
            </a:xfrm>
            <a:prstGeom prst="hexagon">
              <a:avLst>
                <a:gd name="adj" fmla="val 31172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6" name="AutoShape 74"/>
            <p:cNvSpPr>
              <a:spLocks noChangeArrowheads="1"/>
            </p:cNvSpPr>
            <p:nvPr/>
          </p:nvSpPr>
          <p:spPr bwMode="auto">
            <a:xfrm>
              <a:off x="4144" y="1355"/>
              <a:ext cx="420" cy="341"/>
            </a:xfrm>
            <a:prstGeom prst="hexagon">
              <a:avLst>
                <a:gd name="adj" fmla="val 30792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3147" name="WordArt 75"/>
          <p:cNvSpPr>
            <a:spLocks noChangeArrowheads="1" noChangeShapeType="1" noTextEdit="1"/>
          </p:cNvSpPr>
          <p:nvPr/>
        </p:nvSpPr>
        <p:spPr bwMode="auto">
          <a:xfrm>
            <a:off x="6300788" y="1125538"/>
            <a:ext cx="1079500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Contextual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Knowledge</a:t>
            </a:r>
          </a:p>
        </p:txBody>
      </p:sp>
      <p:sp>
        <p:nvSpPr>
          <p:cNvPr id="3148" name="WordArt 76"/>
          <p:cNvSpPr>
            <a:spLocks noChangeArrowheads="1" noChangeShapeType="1" noTextEdit="1"/>
          </p:cNvSpPr>
          <p:nvPr/>
        </p:nvSpPr>
        <p:spPr bwMode="auto">
          <a:xfrm rot="3564402">
            <a:off x="7489031" y="1737519"/>
            <a:ext cx="1008063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Deployment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 of information</a:t>
            </a:r>
          </a:p>
        </p:txBody>
      </p:sp>
      <p:sp>
        <p:nvSpPr>
          <p:cNvPr id="3149" name="WordArt 77"/>
          <p:cNvSpPr>
            <a:spLocks noChangeArrowheads="1" noChangeShapeType="1" noTextEdit="1"/>
          </p:cNvSpPr>
          <p:nvPr/>
        </p:nvSpPr>
        <p:spPr bwMode="auto">
          <a:xfrm rot="-3546069">
            <a:off x="7454106" y="3142457"/>
            <a:ext cx="935037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Key Features</a:t>
            </a:r>
          </a:p>
        </p:txBody>
      </p:sp>
      <p:sp>
        <p:nvSpPr>
          <p:cNvPr id="3150" name="WordArt 78"/>
          <p:cNvSpPr>
            <a:spLocks noChangeArrowheads="1" noChangeShapeType="1" noTextEdit="1"/>
          </p:cNvSpPr>
          <p:nvPr/>
        </p:nvSpPr>
        <p:spPr bwMode="auto">
          <a:xfrm>
            <a:off x="6443663" y="3789363"/>
            <a:ext cx="790575" cy="144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Sources</a:t>
            </a:r>
          </a:p>
        </p:txBody>
      </p:sp>
      <p:sp>
        <p:nvSpPr>
          <p:cNvPr id="3151" name="WordArt 79"/>
          <p:cNvSpPr>
            <a:spLocks noChangeArrowheads="1" noChangeShapeType="1" noTextEdit="1"/>
          </p:cNvSpPr>
          <p:nvPr/>
        </p:nvSpPr>
        <p:spPr bwMode="auto">
          <a:xfrm rot="3564402">
            <a:off x="5112544" y="3104356"/>
            <a:ext cx="1079500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Representation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Interpretation</a:t>
            </a:r>
          </a:p>
        </p:txBody>
      </p:sp>
      <p:sp>
        <p:nvSpPr>
          <p:cNvPr id="3152" name="WordArt 80"/>
          <p:cNvSpPr>
            <a:spLocks noChangeArrowheads="1" noChangeShapeType="1" noTextEdit="1"/>
          </p:cNvSpPr>
          <p:nvPr/>
        </p:nvSpPr>
        <p:spPr bwMode="auto">
          <a:xfrm rot="-3545337">
            <a:off x="5332413" y="1751012"/>
            <a:ext cx="704850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Well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Written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107950" y="981074"/>
            <a:ext cx="4465638" cy="287997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GB" sz="1400" dirty="0">
                <a:latin typeface="Calibri" pitchFamily="34" charset="0"/>
              </a:rPr>
              <a:t>TEACHER’S COMMENT</a:t>
            </a:r>
          </a:p>
          <a:p>
            <a:endParaRPr lang="en-GB" sz="1400" dirty="0">
              <a:latin typeface="Calibri" pitchFamily="34" charset="0"/>
            </a:endParaRPr>
          </a:p>
          <a:p>
            <a:endParaRPr lang="en-GB" sz="1400" dirty="0">
              <a:latin typeface="Calibri" pitchFamily="34" charset="0"/>
            </a:endParaRPr>
          </a:p>
          <a:p>
            <a:endParaRPr lang="en-GB" sz="1400" dirty="0" smtClean="0">
              <a:latin typeface="Calibri" pitchFamily="34" charset="0"/>
            </a:endParaRPr>
          </a:p>
          <a:p>
            <a:endParaRPr lang="en-GB" sz="1400" dirty="0" smtClean="0">
              <a:latin typeface="Calibri" pitchFamily="34" charset="0"/>
            </a:endParaRPr>
          </a:p>
          <a:p>
            <a:endParaRPr lang="en-GB" sz="1400" dirty="0" smtClean="0">
              <a:latin typeface="Calibri" pitchFamily="34" charset="0"/>
            </a:endParaRPr>
          </a:p>
          <a:p>
            <a:endParaRPr lang="en-GB" sz="1400" dirty="0" smtClean="0">
              <a:latin typeface="Calibri" pitchFamily="34" charset="0"/>
            </a:endParaRPr>
          </a:p>
          <a:p>
            <a:endParaRPr lang="en-GB" sz="1400" dirty="0">
              <a:latin typeface="Calibri" pitchFamily="34" charset="0"/>
            </a:endParaRPr>
          </a:p>
          <a:p>
            <a:endParaRPr lang="en-GB" sz="1400" dirty="0">
              <a:latin typeface="Calibri" pitchFamily="34" charset="0"/>
            </a:endParaRPr>
          </a:p>
          <a:p>
            <a:endParaRPr lang="en-GB" sz="1400" dirty="0">
              <a:latin typeface="Calibri" pitchFamily="34" charset="0"/>
            </a:endParaRPr>
          </a:p>
          <a:p>
            <a:r>
              <a:rPr lang="en-GB" sz="1400" dirty="0" smtClean="0">
                <a:latin typeface="Calibri" pitchFamily="34" charset="0"/>
              </a:rPr>
              <a:t>Average Band        </a:t>
            </a:r>
            <a:r>
              <a:rPr lang="en-GB" sz="1400" dirty="0">
                <a:latin typeface="Calibri" pitchFamily="34" charset="0"/>
              </a:rPr>
              <a:t>	                       GRADE  </a:t>
            </a:r>
          </a:p>
          <a:p>
            <a:r>
              <a:rPr lang="en-GB" sz="1400" dirty="0">
                <a:latin typeface="Calibri" pitchFamily="34" charset="0"/>
              </a:rPr>
              <a:t>SIGNED			DATE</a:t>
            </a:r>
          </a:p>
        </p:txBody>
      </p:sp>
      <p:graphicFrame>
        <p:nvGraphicFramePr>
          <p:cNvPr id="3254" name="Group 182"/>
          <p:cNvGraphicFramePr>
            <a:graphicFrameLocks noGrp="1"/>
          </p:cNvGraphicFramePr>
          <p:nvPr/>
        </p:nvGraphicFramePr>
        <p:xfrm>
          <a:off x="107950" y="4076700"/>
          <a:ext cx="8928100" cy="2621280"/>
        </p:xfrm>
        <a:graphic>
          <a:graphicData uri="http://schemas.openxmlformats.org/drawingml/2006/table">
            <a:tbl>
              <a:tblPr/>
              <a:tblGrid>
                <a:gridCol w="503238"/>
                <a:gridCol w="792162"/>
                <a:gridCol w="865188"/>
                <a:gridCol w="1798637"/>
                <a:gridCol w="1657350"/>
                <a:gridCol w="2232025"/>
                <a:gridCol w="1079500"/>
              </a:tblGrid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CONTEXTUAL KNOWLEDGE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DEPLOYMENT OF INFORMATION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KEY FEATURES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SOURCES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REPRESENTATION / INTERPRETATION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WELL WRITTEN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E-F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Little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Limited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Few, reasons, results or changes with few comparisons or links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information from source(s)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Surface features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Little or unfocused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D-E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reasons, results or changes Identified and described, some structure, conclusions unsupported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Face value detail from source(s)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Superficial with some 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Lacks 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B-C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Selected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Much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understanding of reasons, results, changes, some conclusions though not substantiated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Explicit use of sources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evaluation of at least two sources. Either representation or interpretation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Some 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A-B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Relevant and accurate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Generally well organised , much relevant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Reasonable understanding of significant features, interrelationships - reasoned and supported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Range of sources used to support arguments and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Satisfactory understanding with inferences made of some differences and similarities shown with reasons for why the interpretations differ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Precision or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 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A*-A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Range of relevant and accurate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Effectively supporting answer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Good range of key features, broad context of inter relationships well reasoned and supported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Effective and rigorous evaluation of broad range of sources in context used to support conclusions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High level of inference, purpose, audience, context, medium and access to info recognised (NOP)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Precision and succinctness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37" name="Text Box 65"/>
          <p:cNvSpPr txBox="1">
            <a:spLocks noChangeArrowheads="1"/>
          </p:cNvSpPr>
          <p:nvPr/>
        </p:nvSpPr>
        <p:spPr bwMode="auto">
          <a:xfrm>
            <a:off x="107950" y="131763"/>
            <a:ext cx="8856663" cy="7386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400" b="1" u="sng" dirty="0">
                <a:latin typeface="Calibri" pitchFamily="34" charset="0"/>
              </a:rPr>
              <a:t>THE HIGHFIELD SCHOOL</a:t>
            </a:r>
            <a:r>
              <a:rPr lang="en-GB" sz="1400" b="1" dirty="0">
                <a:latin typeface="Calibri" pitchFamily="34" charset="0"/>
              </a:rPr>
              <a:t>		</a:t>
            </a:r>
            <a:r>
              <a:rPr lang="en-GB" sz="1400" b="1" u="sng" dirty="0">
                <a:latin typeface="Calibri" pitchFamily="34" charset="0"/>
              </a:rPr>
              <a:t>GCSE MODERN WORLD HISTORY – CONTROLLED ASSESSMENT</a:t>
            </a:r>
          </a:p>
          <a:p>
            <a:pPr lvl="0" algn="ctr"/>
            <a:r>
              <a:rPr lang="en-GB" sz="1400" i="1" dirty="0" smtClean="0">
                <a:latin typeface="Calibri" pitchFamily="34" charset="0"/>
              </a:rPr>
              <a:t>Did changes in relations happen at the same rate between 1953 and 1962?</a:t>
            </a:r>
          </a:p>
          <a:p>
            <a:pPr algn="ctr"/>
            <a:r>
              <a:rPr lang="en-GB" sz="1400" dirty="0" smtClean="0">
                <a:latin typeface="Calibri" pitchFamily="34" charset="0"/>
              </a:rPr>
              <a:t>NAME</a:t>
            </a:r>
            <a:r>
              <a:rPr lang="en-GB" sz="1400" dirty="0">
                <a:latin typeface="Calibri" pitchFamily="34" charset="0"/>
              </a:rPr>
              <a:t>:				CANDIDATE NUMBER:		           CENTRE NUMBER: 17417</a:t>
            </a:r>
          </a:p>
        </p:txBody>
      </p:sp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5580063" y="1558925"/>
            <a:ext cx="2520950" cy="2159000"/>
            <a:chOff x="3379" y="709"/>
            <a:chExt cx="1950" cy="1632"/>
          </a:xfrm>
        </p:grpSpPr>
        <p:sp>
          <p:nvSpPr>
            <p:cNvPr id="3139" name="AutoShape 67"/>
            <p:cNvSpPr>
              <a:spLocks noChangeArrowheads="1"/>
            </p:cNvSpPr>
            <p:nvPr/>
          </p:nvSpPr>
          <p:spPr bwMode="auto">
            <a:xfrm>
              <a:off x="3379" y="709"/>
              <a:ext cx="1950" cy="1632"/>
            </a:xfrm>
            <a:prstGeom prst="hexagon">
              <a:avLst>
                <a:gd name="adj" fmla="val 29871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0" name="AutoShape 68"/>
            <p:cNvSpPr>
              <a:spLocks noChangeArrowheads="1"/>
            </p:cNvSpPr>
            <p:nvPr/>
          </p:nvSpPr>
          <p:spPr bwMode="auto">
            <a:xfrm>
              <a:off x="3570" y="861"/>
              <a:ext cx="1568" cy="1328"/>
            </a:xfrm>
            <a:prstGeom prst="hexagon">
              <a:avLst>
                <a:gd name="adj" fmla="val 29518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1" name="Line 69"/>
            <p:cNvSpPr>
              <a:spLocks noChangeShapeType="1"/>
            </p:cNvSpPr>
            <p:nvPr/>
          </p:nvSpPr>
          <p:spPr bwMode="auto">
            <a:xfrm flipV="1">
              <a:off x="3876" y="709"/>
              <a:ext cx="956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2" name="Line 70"/>
            <p:cNvSpPr>
              <a:spLocks noChangeShapeType="1"/>
            </p:cNvSpPr>
            <p:nvPr/>
          </p:nvSpPr>
          <p:spPr bwMode="auto">
            <a:xfrm flipH="1" flipV="1">
              <a:off x="3876" y="709"/>
              <a:ext cx="956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3" name="Line 71"/>
            <p:cNvSpPr>
              <a:spLocks noChangeShapeType="1"/>
            </p:cNvSpPr>
            <p:nvPr/>
          </p:nvSpPr>
          <p:spPr bwMode="auto">
            <a:xfrm>
              <a:off x="3379" y="1525"/>
              <a:ext cx="19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3144" name="AutoShape 72"/>
            <p:cNvSpPr>
              <a:spLocks noChangeArrowheads="1"/>
            </p:cNvSpPr>
            <p:nvPr/>
          </p:nvSpPr>
          <p:spPr bwMode="auto">
            <a:xfrm>
              <a:off x="3761" y="1051"/>
              <a:ext cx="1185" cy="949"/>
            </a:xfrm>
            <a:prstGeom prst="hexagon">
              <a:avLst>
                <a:gd name="adj" fmla="val 31217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5" name="AutoShape 73"/>
            <p:cNvSpPr>
              <a:spLocks noChangeArrowheads="1"/>
            </p:cNvSpPr>
            <p:nvPr/>
          </p:nvSpPr>
          <p:spPr bwMode="auto">
            <a:xfrm>
              <a:off x="3952" y="1203"/>
              <a:ext cx="803" cy="644"/>
            </a:xfrm>
            <a:prstGeom prst="hexagon">
              <a:avLst>
                <a:gd name="adj" fmla="val 31172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46" name="AutoShape 74"/>
            <p:cNvSpPr>
              <a:spLocks noChangeArrowheads="1"/>
            </p:cNvSpPr>
            <p:nvPr/>
          </p:nvSpPr>
          <p:spPr bwMode="auto">
            <a:xfrm>
              <a:off x="4144" y="1355"/>
              <a:ext cx="420" cy="341"/>
            </a:xfrm>
            <a:prstGeom prst="hexagon">
              <a:avLst>
                <a:gd name="adj" fmla="val 30792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3147" name="WordArt 75"/>
          <p:cNvSpPr>
            <a:spLocks noChangeArrowheads="1" noChangeShapeType="1" noTextEdit="1"/>
          </p:cNvSpPr>
          <p:nvPr/>
        </p:nvSpPr>
        <p:spPr bwMode="auto">
          <a:xfrm>
            <a:off x="6300788" y="1125538"/>
            <a:ext cx="1079500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Contextual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Knowledge</a:t>
            </a:r>
          </a:p>
        </p:txBody>
      </p:sp>
      <p:sp>
        <p:nvSpPr>
          <p:cNvPr id="3148" name="WordArt 76"/>
          <p:cNvSpPr>
            <a:spLocks noChangeArrowheads="1" noChangeShapeType="1" noTextEdit="1"/>
          </p:cNvSpPr>
          <p:nvPr/>
        </p:nvSpPr>
        <p:spPr bwMode="auto">
          <a:xfrm rot="3564402">
            <a:off x="7489031" y="1737519"/>
            <a:ext cx="1008063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Deployment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 of information</a:t>
            </a:r>
          </a:p>
        </p:txBody>
      </p:sp>
      <p:sp>
        <p:nvSpPr>
          <p:cNvPr id="3149" name="WordArt 77"/>
          <p:cNvSpPr>
            <a:spLocks noChangeArrowheads="1" noChangeShapeType="1" noTextEdit="1"/>
          </p:cNvSpPr>
          <p:nvPr/>
        </p:nvSpPr>
        <p:spPr bwMode="auto">
          <a:xfrm rot="-3546069">
            <a:off x="7454106" y="3142457"/>
            <a:ext cx="935037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Key Features</a:t>
            </a:r>
          </a:p>
        </p:txBody>
      </p:sp>
      <p:sp>
        <p:nvSpPr>
          <p:cNvPr id="3150" name="WordArt 78"/>
          <p:cNvSpPr>
            <a:spLocks noChangeArrowheads="1" noChangeShapeType="1" noTextEdit="1"/>
          </p:cNvSpPr>
          <p:nvPr/>
        </p:nvSpPr>
        <p:spPr bwMode="auto">
          <a:xfrm>
            <a:off x="6443663" y="3789363"/>
            <a:ext cx="790575" cy="144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Sources</a:t>
            </a:r>
          </a:p>
        </p:txBody>
      </p:sp>
      <p:sp>
        <p:nvSpPr>
          <p:cNvPr id="3151" name="WordArt 79"/>
          <p:cNvSpPr>
            <a:spLocks noChangeArrowheads="1" noChangeShapeType="1" noTextEdit="1"/>
          </p:cNvSpPr>
          <p:nvPr/>
        </p:nvSpPr>
        <p:spPr bwMode="auto">
          <a:xfrm rot="3564402">
            <a:off x="5112544" y="3104356"/>
            <a:ext cx="1079500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Representation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Interpretation</a:t>
            </a:r>
          </a:p>
        </p:txBody>
      </p:sp>
      <p:sp>
        <p:nvSpPr>
          <p:cNvPr id="3152" name="WordArt 80"/>
          <p:cNvSpPr>
            <a:spLocks noChangeArrowheads="1" noChangeShapeType="1" noTextEdit="1"/>
          </p:cNvSpPr>
          <p:nvPr/>
        </p:nvSpPr>
        <p:spPr bwMode="auto">
          <a:xfrm rot="-3545337">
            <a:off x="5332413" y="1751012"/>
            <a:ext cx="704850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Well</a:t>
            </a:r>
          </a:p>
          <a:p>
            <a:pPr algn="ctr"/>
            <a:r>
              <a:rPr lang="en-GB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Narrow"/>
              </a:rPr>
              <a:t>Written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1044</Words>
  <Application>Microsoft Office PowerPoint</Application>
  <PresentationFormat>On-screen Show (4:3)</PresentationFormat>
  <Paragraphs>292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Default Design</vt:lpstr>
      <vt:lpstr>Slide 1</vt:lpstr>
      <vt:lpstr>Slide 2</vt:lpstr>
      <vt:lpstr>Slide 3</vt:lpstr>
      <vt:lpstr>Slide 4</vt:lpstr>
    </vt:vector>
  </TitlesOfParts>
  <Company>RM plc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grt2</dc:creator>
  <cp:lastModifiedBy>grt2</cp:lastModifiedBy>
  <cp:revision>15</cp:revision>
  <dcterms:created xsi:type="dcterms:W3CDTF">2010-10-12T19:57:16Z</dcterms:created>
  <dcterms:modified xsi:type="dcterms:W3CDTF">2011-11-11T14:50:48Z</dcterms:modified>
</cp:coreProperties>
</file>